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90" r:id="rId2"/>
    <p:sldId id="256" r:id="rId3"/>
    <p:sldId id="297" r:id="rId4"/>
    <p:sldId id="296" r:id="rId5"/>
    <p:sldId id="258" r:id="rId6"/>
    <p:sldId id="261" r:id="rId7"/>
    <p:sldId id="270" r:id="rId8"/>
    <p:sldId id="262" r:id="rId9"/>
    <p:sldId id="264" r:id="rId10"/>
    <p:sldId id="265" r:id="rId11"/>
    <p:sldId id="268" r:id="rId12"/>
    <p:sldId id="271" r:id="rId13"/>
    <p:sldId id="287" r:id="rId14"/>
    <p:sldId id="285" r:id="rId15"/>
    <p:sldId id="27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tiff"/><Relationship Id="rId7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21Spring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20Spring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20Spring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6lrKqKfeaBc" TargetMode="External"/><Relationship Id="rId3" Type="http://schemas.openxmlformats.org/officeDocument/2006/relationships/image" Target="../media/image2.tiff"/><Relationship Id="rId7" Type="http://schemas.openxmlformats.org/officeDocument/2006/relationships/hyperlink" Target="https://youtu.be/hkMrXhG0ot0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GgvHDnYGD4JF6nqd6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coanlab.github.io/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GgvHDnYGD4JF6nqd6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8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0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tiff"/><Relationship Id="rId7" Type="http://schemas.openxmlformats.org/officeDocument/2006/relationships/image" Target="../media/image1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2.tiff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tiff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87" y="2389681"/>
            <a:ext cx="717164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Spring 2022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95864" y="95865"/>
            <a:ext cx="11997813" cy="6673644"/>
          </a:xfrm>
          <a:prstGeom prst="rect">
            <a:avLst/>
          </a:prstGeom>
          <a:noFill/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9535849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4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412915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More and more people are creating and sharing a GitHub repository for their research and publications: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090D5B-958B-2F4C-A2F3-CF536ED08118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14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412915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More and more people are creating and sharing a GitHub repository for their research and publications: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Lee et al., 2021,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Nature Medicine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F46A55-236D-7244-9B70-A8B42AF9158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4483E1-E63D-0C4E-B76A-31EE6DD803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160" y="2895167"/>
            <a:ext cx="5912840" cy="20868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D6585E-7F7B-3F42-B528-B50C5F50B9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9686" y="3919772"/>
            <a:ext cx="5268716" cy="169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132080-D597-6C4D-B3DD-D90AB38D9A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77" y="3429000"/>
            <a:ext cx="5132218" cy="4022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67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491" y="222608"/>
            <a:ext cx="612642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Our class website</a:t>
            </a:r>
            <a:r>
              <a:rPr lang="en-US" altLang="ko-KR" sz="1600" dirty="0">
                <a:latin typeface="Seravek" panose="020B0503040000020004" pitchFamily="34" charset="0"/>
              </a:rPr>
              <a:t>: </a:t>
            </a:r>
            <a:r>
              <a:rPr lang="en-US" altLang="ko-KR" sz="1600" dirty="0">
                <a:latin typeface="Seravek" panose="020B0503040000020004" pitchFamily="34" charset="0"/>
                <a:hlinkClick r:id="rId6"/>
              </a:rPr>
              <a:t>https://github.com/wanirepo/Stats_2022Spring</a:t>
            </a:r>
            <a:endParaRPr lang="en-US" altLang="ko-KR" sz="1600" dirty="0">
              <a:latin typeface="Seravek" panose="020B0503040000020004" pitchFamily="34" charset="0"/>
            </a:endParaRPr>
          </a:p>
          <a:p>
            <a:endParaRPr lang="en-US" altLang="ko-KR" sz="16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 err="1"/>
              <a:t>README.md</a:t>
            </a:r>
            <a:r>
              <a:rPr lang="en-US" altLang="ko-KR" sz="1600" dirty="0"/>
              <a:t> is the syllabus.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16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/>
              <a:t>Let’s visit the website and read the syllabus together.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7F6893-EDC3-724A-BE3A-D12C9604556C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37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4D66C9-5633-7F4A-BD80-275957F9521E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2F92BB-DB70-F243-BECE-87319B6A36D9}"/>
              </a:ext>
            </a:extLst>
          </p:cNvPr>
          <p:cNvSpPr/>
          <p:nvPr/>
        </p:nvSpPr>
        <p:spPr>
          <a:xfrm>
            <a:off x="127872" y="2407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https://github.com/wanirepo/Stats_2022Spring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DC727-ECAF-D446-95CD-0760554407B4}"/>
              </a:ext>
            </a:extLst>
          </p:cNvPr>
          <p:cNvSpPr txBox="1"/>
          <p:nvPr/>
        </p:nvSpPr>
        <p:spPr>
          <a:xfrm>
            <a:off x="5529996" y="1836726"/>
            <a:ext cx="6096000" cy="33759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i="1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For </a:t>
            </a:r>
            <a:r>
              <a:rPr kumimoji="1" lang="en-US" altLang="ko-Kore-KR" i="1" dirty="0">
                <a:solidFill>
                  <a:srgbClr val="C00000"/>
                </a:solidFill>
                <a:latin typeface="Seravek Light" panose="020B0503040000020004" pitchFamily="34" charset="0"/>
                <a:ea typeface="Apple SD Gothic Neo" panose="02000300000000000000" pitchFamily="2" charset="-127"/>
              </a:rPr>
              <a:t>attendance</a:t>
            </a:r>
            <a:r>
              <a:rPr kumimoji="1" lang="en-US" altLang="ko-Kore-KR" i="1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,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I will give you pop-</a:t>
            </a:r>
            <a:r>
              <a:rPr kumimoji="1" lang="en-US" altLang="ko-Kore-KR" dirty="0" err="1">
                <a:latin typeface="Seravek Light" panose="020B0503040000020004" pitchFamily="34" charset="0"/>
                <a:ea typeface="Apple SD Gothic Neo" panose="02000300000000000000" pitchFamily="2" charset="-127"/>
              </a:rPr>
              <a:t>quizes</a:t>
            </a: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 during the livestreaming class</a:t>
            </a:r>
            <a:b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</a:b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using google forms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For each pop-quiz item, you will need to report your </a:t>
            </a:r>
            <a:b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</a:br>
            <a:r>
              <a:rPr kumimoji="1" lang="en-US" altLang="ko-Kore-KR" dirty="0">
                <a:solidFill>
                  <a:srgbClr val="C00000"/>
                </a:solidFill>
                <a:latin typeface="Seravek Light" panose="020B0503040000020004" pitchFamily="34" charset="0"/>
                <a:ea typeface="Apple SD Gothic Neo" panose="02000300000000000000" pitchFamily="2" charset="-127"/>
              </a:rPr>
              <a:t>student ID</a:t>
            </a: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 and the google forms will record the </a:t>
            </a:r>
            <a:r>
              <a:rPr kumimoji="1" lang="en-US" altLang="ko-Kore-KR" dirty="0">
                <a:solidFill>
                  <a:srgbClr val="C00000"/>
                </a:solidFill>
                <a:latin typeface="Seravek Light" panose="020B0503040000020004" pitchFamily="34" charset="0"/>
                <a:ea typeface="Apple SD Gothic Neo" panose="02000300000000000000" pitchFamily="2" charset="-127"/>
              </a:rPr>
              <a:t>time</a:t>
            </a: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 </a:t>
            </a:r>
            <a:b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</a:b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you answered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Later, I will count the </a:t>
            </a:r>
            <a:r>
              <a:rPr kumimoji="1" lang="en-US" altLang="ko-Kore-KR" dirty="0">
                <a:solidFill>
                  <a:srgbClr val="C00000"/>
                </a:solidFill>
                <a:latin typeface="Seravek Light" panose="020B0503040000020004" pitchFamily="34" charset="0"/>
                <a:ea typeface="Apple SD Gothic Neo" panose="02000300000000000000" pitchFamily="2" charset="-127"/>
              </a:rPr>
              <a:t>student ID </a:t>
            </a: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for each item </a:t>
            </a:r>
            <a:b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</a:b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for a specific </a:t>
            </a:r>
            <a:r>
              <a:rPr kumimoji="1" lang="en-US" altLang="ko-Kore-KR" dirty="0">
                <a:solidFill>
                  <a:srgbClr val="C00000"/>
                </a:solidFill>
                <a:latin typeface="Seravek Light" panose="020B0503040000020004" pitchFamily="34" charset="0"/>
                <a:ea typeface="Apple SD Gothic Neo" panose="02000300000000000000" pitchFamily="2" charset="-127"/>
              </a:rPr>
              <a:t>period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0AE9EB-F34D-6348-A4BA-89210940EC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566" y="2474488"/>
            <a:ext cx="3522390" cy="167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5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4D66C9-5633-7F4A-BD80-275957F9521E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961F29-1A1F-EE41-96BC-3C65CC363AA5}"/>
              </a:ext>
            </a:extLst>
          </p:cNvPr>
          <p:cNvSpPr/>
          <p:nvPr/>
        </p:nvSpPr>
        <p:spPr>
          <a:xfrm>
            <a:off x="127872" y="2407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https://github.com/wanirepo/Stats_2022Spring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B43F56-D91D-2E4D-B27C-71E27FB79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5547" y="1223404"/>
            <a:ext cx="7460905" cy="441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296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To-do before the next class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952560" y="1049851"/>
            <a:ext cx="7927170" cy="3590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Survey before the next class (2/28): </a:t>
            </a:r>
            <a:r>
              <a:rPr kumimoji="1" lang="en-US" altLang="ko-Kore-KR" dirty="0">
                <a:latin typeface="Seravek Light" panose="020B0503040000020004" pitchFamily="34" charset="0"/>
                <a:hlinkClick r:id="rId6"/>
              </a:rPr>
              <a:t>https://forms.gle/GgvHDnYGD4JF6nqd6</a:t>
            </a:r>
            <a:r>
              <a:rPr kumimoji="1" lang="en-US" altLang="ko-Kore-KR" dirty="0">
                <a:latin typeface="Seravek Light" panose="020B0503040000020004" pitchFamily="34" charset="0"/>
              </a:rPr>
              <a:t> </a:t>
            </a:r>
          </a:p>
          <a:p>
            <a:pPr>
              <a:lnSpc>
                <a:spcPct val="16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Watch the first lecture 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    </a:t>
            </a:r>
            <a:r>
              <a:rPr lang="en" altLang="ko-Kore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[V01] Statistics and Data:</a:t>
            </a: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https://youtu.be/hkMrXhG0ot0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</a:t>
            </a:r>
          </a:p>
          <a:p>
            <a:pPr>
              <a:lnSpc>
                <a:spcPct val="16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 will send the email or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icampus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message to ask you to sign up for slack</a:t>
            </a:r>
          </a:p>
          <a:p>
            <a:pPr>
              <a:lnSpc>
                <a:spcPct val="16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Next class: 2/28 Monday 1:30 PM (Link: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hlinkClick r:id="rId8"/>
              </a:rPr>
              <a:t>https://youtu.be/6lrKqKfeaBc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472791-5549-2142-A49D-9AD53531C909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9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41352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 |  Spring 2022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01 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94856" y="2120740"/>
            <a:ext cx="440229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Course overview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1107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Introduction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7EE6C9-CD39-B149-AFAD-D6141FEEDEA1}"/>
              </a:ext>
            </a:extLst>
          </p:cNvPr>
          <p:cNvSpPr/>
          <p:nvPr/>
        </p:nvSpPr>
        <p:spPr>
          <a:xfrm>
            <a:off x="216491" y="1432198"/>
            <a:ext cx="2339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sz="1400" dirty="0">
                <a:latin typeface="Seravek Light" panose="020B0503040000020004" pitchFamily="34" charset="0"/>
                <a:hlinkClick r:id="rId6"/>
              </a:rPr>
              <a:t>https://cocoanlab.github.io/</a:t>
            </a:r>
            <a:endParaRPr lang="ko-Kore-KR" altLang="en-US" sz="1400" dirty="0">
              <a:latin typeface="Seravek Light" panose="020B05030400000200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593882E-E926-D045-9AD3-DA75AAAB5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1629" y="427850"/>
            <a:ext cx="7173880" cy="62218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E0ACBE-6F9D-5244-BF46-5D66A9060CD2}"/>
              </a:ext>
            </a:extLst>
          </p:cNvPr>
          <p:cNvSpPr txBox="1"/>
          <p:nvPr/>
        </p:nvSpPr>
        <p:spPr>
          <a:xfrm>
            <a:off x="226430" y="1112561"/>
            <a:ext cx="1299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Seravek Light" panose="020B0503040000020004" pitchFamily="34" charset="0"/>
              </a:rPr>
              <a:t>Lab webpage</a:t>
            </a:r>
            <a:endParaRPr kumimoji="1" lang="ko-Kore-KR" altLang="en-US" sz="1600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272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Survey 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70046-B1A0-2C4E-BA29-57821EB52C3C}"/>
              </a:ext>
            </a:extLst>
          </p:cNvPr>
          <p:cNvSpPr txBox="1"/>
          <p:nvPr/>
        </p:nvSpPr>
        <p:spPr>
          <a:xfrm>
            <a:off x="505076" y="2333590"/>
            <a:ext cx="4168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eravek Light" panose="020B0503040000020004" pitchFamily="34" charset="0"/>
                <a:hlinkClick r:id="rId6"/>
              </a:rPr>
              <a:t>https://forms.gle/GgvHDnYGD4JF6nqd6</a:t>
            </a:r>
            <a:r>
              <a:rPr kumimoji="1" lang="en-US" altLang="ko-Kore-KR" dirty="0">
                <a:latin typeface="Seravek Light" panose="020B05030400000200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95FF-E577-4745-87C2-03ABA0DA10DC}"/>
              </a:ext>
            </a:extLst>
          </p:cNvPr>
          <p:cNvSpPr txBox="1"/>
          <p:nvPr/>
        </p:nvSpPr>
        <p:spPr>
          <a:xfrm>
            <a:off x="505076" y="1903798"/>
            <a:ext cx="5965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eravek Light" panose="020B0503040000020004" pitchFamily="34" charset="0"/>
              </a:rPr>
              <a:t>Please complete this before our first livestream class (2/28):</a:t>
            </a:r>
            <a:endParaRPr kumimoji="1" lang="ko-Kore-KR" altLang="en-US" dirty="0">
              <a:latin typeface="Seravek Light" panose="020B05030400000200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0CF696-049E-B14F-989E-1A4677F56E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7915" y="592744"/>
            <a:ext cx="5025853" cy="865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684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Course overview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8641533" cy="2704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Biostats and Big data (previously GBME’s Probability and Statistics)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Class code: GBE 3064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Intro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Textbook: "Stats: Data and Models" by De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Veaux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Velleman, and Bock, Fourth Edition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Third edition also works!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847" y="3331028"/>
            <a:ext cx="2146680" cy="274368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7603" y="3327596"/>
            <a:ext cx="2177593" cy="27471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33CF57-B5EE-2445-9AA4-F0FD7379E96F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2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684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Course overview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808775" cy="4920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Biostats and Big data (previously GBME’s Probability and Statistics)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Class code: GBE 3064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Intro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Textbook: "Stats: Data and Models" by De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Veaux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Velleman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and Bock, Fourth Edition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Third edition also works!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also I’m writing a textbook in Korean.. Maybe coming soon.. I will share some of them.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useful web-based platforms for the class: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Medium" charset="0"/>
                <a:ea typeface="Seravek Medium" charset="0"/>
                <a:cs typeface="Seravek Medium" charset="0"/>
              </a:rPr>
              <a:t>Slack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for class-related discussion and questions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Medium" charset="0"/>
                <a:ea typeface="Seravek Medium" charset="0"/>
                <a:cs typeface="Seravek Medium" charset="0"/>
              </a:rPr>
              <a:t>GitHub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for posting class-related materials, assignments, data, codes,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etc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1636" y="5705778"/>
            <a:ext cx="2445604" cy="81316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406CD9-DB69-B74A-908E-B3A0B1CAC1B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2A28D3-0FDF-7A4F-955B-3F89D42D21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668" b="27283"/>
          <a:stretch/>
        </p:blipFill>
        <p:spPr>
          <a:xfrm>
            <a:off x="5371173" y="5750774"/>
            <a:ext cx="2155409" cy="60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8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7" y="989045"/>
            <a:ext cx="10509150" cy="137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A great platform for team communications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I will share the link for the class during the first week of the class (you should join)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1C4F88-7DB3-BD42-A375-0DDE6BB07821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23B5CA1-808A-B440-8981-D661421695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668" b="27283"/>
          <a:stretch/>
        </p:blipFill>
        <p:spPr>
          <a:xfrm>
            <a:off x="187555" y="257872"/>
            <a:ext cx="2301508" cy="64748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4D08FCB-FA16-1C4D-AB48-5BAC6EDB2A69}"/>
              </a:ext>
            </a:extLst>
          </p:cNvPr>
          <p:cNvGrpSpPr/>
          <p:nvPr/>
        </p:nvGrpSpPr>
        <p:grpSpPr>
          <a:xfrm>
            <a:off x="327543" y="2727259"/>
            <a:ext cx="4323040" cy="3379346"/>
            <a:chOff x="327543" y="2806850"/>
            <a:chExt cx="4323040" cy="337934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13C0E10-F003-4C49-BB8E-1E8888681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7543" y="2947846"/>
              <a:ext cx="4323040" cy="323835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DC8CB16-95BB-2E44-8582-6F1CCF30794A}"/>
                </a:ext>
              </a:extLst>
            </p:cNvPr>
            <p:cNvSpPr/>
            <p:nvPr/>
          </p:nvSpPr>
          <p:spPr>
            <a:xfrm>
              <a:off x="327543" y="2806850"/>
              <a:ext cx="290021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Seravek Light" panose="020B0503040000020004" pitchFamily="34" charset="0"/>
                  <a:ea typeface="Seravek Light" charset="0"/>
                  <a:cs typeface="Seravek Light" charset="0"/>
                </a:rPr>
                <a:t>Works for both desktop and mobile phone</a:t>
              </a:r>
              <a:endParaRPr lang="ko-Kore-KR" altLang="en-US" sz="12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BE78FEF-FBB9-734C-9326-0C94716EA8AF}"/>
              </a:ext>
            </a:extLst>
          </p:cNvPr>
          <p:cNvGrpSpPr/>
          <p:nvPr/>
        </p:nvGrpSpPr>
        <p:grpSpPr>
          <a:xfrm>
            <a:off x="5141471" y="2476776"/>
            <a:ext cx="6830442" cy="3709420"/>
            <a:chOff x="5141471" y="2476776"/>
            <a:chExt cx="6830442" cy="370942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B331106-983E-694A-9020-051366E72929}"/>
                </a:ext>
              </a:extLst>
            </p:cNvPr>
            <p:cNvGrpSpPr/>
            <p:nvPr/>
          </p:nvGrpSpPr>
          <p:grpSpPr>
            <a:xfrm>
              <a:off x="5164342" y="2476776"/>
              <a:ext cx="6807571" cy="3709420"/>
              <a:chOff x="5134063" y="2416586"/>
              <a:chExt cx="6807571" cy="3709420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DC269316-3BEC-EF41-BFA3-6D64B4973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34063" y="2903695"/>
                <a:ext cx="5921650" cy="322231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05436DD5-3C59-5143-BE13-864AE43BA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00647" y="2416586"/>
                <a:ext cx="1640987" cy="291877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68A03A-A40D-FC40-96CA-F1F8F8898FCE}"/>
                </a:ext>
              </a:extLst>
            </p:cNvPr>
            <p:cNvSpPr/>
            <p:nvPr/>
          </p:nvSpPr>
          <p:spPr>
            <a:xfrm>
              <a:off x="5141471" y="2668350"/>
              <a:ext cx="111248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ore-KR" sz="1200" dirty="0">
                  <a:latin typeface="Seravek Light" panose="020B0503040000020004" pitchFamily="34" charset="0"/>
                </a:rPr>
                <a:t>Real examples</a:t>
              </a:r>
              <a:endParaRPr lang="ko-Kore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151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81627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26" y="1728875"/>
            <a:ext cx="5425938" cy="35895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rcRect l="483" t="194" r="2704" b="21362"/>
          <a:stretch/>
        </p:blipFill>
        <p:spPr>
          <a:xfrm>
            <a:off x="6167535" y="1728875"/>
            <a:ext cx="5542385" cy="37575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452E55-8B70-1844-BBD6-DBA3AA51CCA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25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898031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756" y="2141016"/>
            <a:ext cx="5000503" cy="39775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531" y="2141016"/>
            <a:ext cx="4598250" cy="40451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B6C8EB-A0C7-414B-885E-C9EF14E7859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32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780</Words>
  <Application>Microsoft Macintosh PowerPoint</Application>
  <PresentationFormat>와이드스크린</PresentationFormat>
  <Paragraphs>90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Arial</vt:lpstr>
      <vt:lpstr>PT Sans Narrow</vt:lpstr>
      <vt:lpstr>Seravek</vt:lpstr>
      <vt:lpstr>Seravek Light</vt:lpstr>
      <vt:lpstr>Seravek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Wani Woo</cp:lastModifiedBy>
  <cp:revision>201</cp:revision>
  <cp:lastPrinted>2017-08-27T17:09:34Z</cp:lastPrinted>
  <dcterms:created xsi:type="dcterms:W3CDTF">2017-08-24T21:55:02Z</dcterms:created>
  <dcterms:modified xsi:type="dcterms:W3CDTF">2022-02-08T02:07:59Z</dcterms:modified>
</cp:coreProperties>
</file>